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varScale="1">
        <p:scale>
          <a:sx n="105" d="100"/>
          <a:sy n="105" d="100"/>
        </p:scale>
        <p:origin x="120" y="2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jpeg>
</file>

<file path=ppt/media/image4.jpeg>
</file>

<file path=ppt/media/image5.jpe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2/25/2020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2/25/2020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2/25/2020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2/25/2020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2/25/2020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2/25/2020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2/25/2020</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2/25/2020</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6305" y="1658605"/>
            <a:ext cx="8503920" cy="1174078"/>
          </a:xfrm>
        </p:spPr>
        <p:txBody>
          <a:bodyPr/>
          <a:lstStyle/>
          <a:p>
            <a:r>
              <a:rPr lang="fi-FI" b="0" dirty="0" smtClean="0"/>
              <a:t>SECURITY AWARENESS IN</a:t>
            </a:r>
            <a:endParaRPr lang="fi-FI" b="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16721" y="1746343"/>
            <a:ext cx="3523064" cy="998601"/>
          </a:xfrm>
          <a:prstGeom prst="rect">
            <a:avLst/>
          </a:prstGeom>
        </p:spPr>
      </p:pic>
    </p:spTree>
    <p:extLst>
      <p:ext uri="{BB962C8B-B14F-4D97-AF65-F5344CB8AC3E}">
        <p14:creationId xmlns:p14="http://schemas.microsoft.com/office/powerpoint/2010/main" val="34750185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FEEDBACK</a:t>
            </a:r>
            <a:endParaRPr lang="fi-FI" b="0" dirty="0"/>
          </a:p>
        </p:txBody>
      </p:sp>
      <p:sp>
        <p:nvSpPr>
          <p:cNvPr id="3" name="Content Placeholder 2"/>
          <p:cNvSpPr>
            <a:spLocks noGrp="1"/>
          </p:cNvSpPr>
          <p:nvPr>
            <p:ph idx="1"/>
          </p:nvPr>
        </p:nvSpPr>
        <p:spPr>
          <a:xfrm>
            <a:off x="644976" y="2524039"/>
            <a:ext cx="10554574" cy="3636511"/>
          </a:xfrm>
        </p:spPr>
        <p:txBody>
          <a:bodyPr/>
          <a:lstStyle/>
          <a:p>
            <a:r>
              <a:rPr lang="en-GB" dirty="0"/>
              <a:t>Our cyber security measures are not meant to get in your way while working, but please understand that sometimes comfort and easy usability can open the way to security issues and must therefore be </a:t>
            </a:r>
            <a:r>
              <a:rPr lang="en-GB" dirty="0" smtClean="0"/>
              <a:t>regulated.</a:t>
            </a:r>
          </a:p>
          <a:p>
            <a:pPr marL="0" indent="0">
              <a:buNone/>
            </a:pPr>
            <a:endParaRPr lang="en-GB" dirty="0" smtClean="0"/>
          </a:p>
          <a:p>
            <a:r>
              <a:rPr lang="en-GB" dirty="0" smtClean="0"/>
              <a:t>If </a:t>
            </a:r>
            <a:r>
              <a:rPr lang="en-GB" dirty="0"/>
              <a:t>you have any complaints or suggestions about the security measures don’t hesitate to contact the </a:t>
            </a:r>
            <a:r>
              <a:rPr lang="en-GB" dirty="0" smtClean="0"/>
              <a:t>system administrator </a:t>
            </a:r>
            <a:r>
              <a:rPr lang="en-GB" dirty="0"/>
              <a:t>about </a:t>
            </a:r>
            <a:r>
              <a:rPr lang="en-GB" dirty="0" smtClean="0"/>
              <a:t>them.</a:t>
            </a:r>
          </a:p>
          <a:p>
            <a:endParaRPr lang="en-GB" dirty="0"/>
          </a:p>
          <a:p>
            <a:endParaRPr lang="fi-FI" dirty="0"/>
          </a:p>
        </p:txBody>
      </p:sp>
      <p:pic>
        <p:nvPicPr>
          <p:cNvPr id="3078" name="Picture 6" descr="Image result for feedba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7828" y="5138928"/>
            <a:ext cx="3756341" cy="1408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0680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THE GAME</a:t>
            </a:r>
            <a:endParaRPr lang="fi-FI" b="0" dirty="0"/>
          </a:p>
        </p:txBody>
      </p:sp>
      <p:sp>
        <p:nvSpPr>
          <p:cNvPr id="3" name="Content Placeholder 2"/>
          <p:cNvSpPr>
            <a:spLocks noGrp="1"/>
          </p:cNvSpPr>
          <p:nvPr>
            <p:ph idx="1"/>
          </p:nvPr>
        </p:nvSpPr>
        <p:spPr>
          <a:xfrm>
            <a:off x="654120" y="2597191"/>
            <a:ext cx="10554574" cy="3636511"/>
          </a:xfrm>
        </p:spPr>
        <p:txBody>
          <a:bodyPr/>
          <a:lstStyle/>
          <a:p>
            <a:r>
              <a:rPr lang="en-GB" dirty="0" smtClean="0">
                <a:sym typeface="Wingdings" panose="05000000000000000000" pitchFamily="2" charset="2"/>
              </a:rPr>
              <a:t>Our cyber </a:t>
            </a:r>
            <a:r>
              <a:rPr lang="en-GB" dirty="0">
                <a:sym typeface="Wingdings" panose="05000000000000000000" pitchFamily="2" charset="2"/>
              </a:rPr>
              <a:t>security </a:t>
            </a:r>
            <a:r>
              <a:rPr lang="en-GB" dirty="0" smtClean="0">
                <a:sym typeface="Wingdings" panose="05000000000000000000" pitchFamily="2" charset="2"/>
              </a:rPr>
              <a:t>game makes you put </a:t>
            </a:r>
            <a:r>
              <a:rPr lang="en-GB" dirty="0">
                <a:sym typeface="Wingdings" panose="05000000000000000000" pitchFamily="2" charset="2"/>
              </a:rPr>
              <a:t>what you have learned </a:t>
            </a:r>
            <a:r>
              <a:rPr lang="en-GB" dirty="0" smtClean="0">
                <a:sym typeface="Wingdings" panose="05000000000000000000" pitchFamily="2" charset="2"/>
              </a:rPr>
              <a:t>in those slides to </a:t>
            </a:r>
            <a:r>
              <a:rPr lang="en-GB" dirty="0">
                <a:sym typeface="Wingdings" panose="05000000000000000000" pitchFamily="2" charset="2"/>
              </a:rPr>
              <a:t>the test</a:t>
            </a:r>
            <a:r>
              <a:rPr lang="en-GB" dirty="0" smtClean="0">
                <a:sym typeface="Wingdings" panose="05000000000000000000" pitchFamily="2" charset="2"/>
              </a:rPr>
              <a:t>.</a:t>
            </a:r>
          </a:p>
          <a:p>
            <a:pPr marL="0" indent="0">
              <a:buNone/>
            </a:pPr>
            <a:endParaRPr lang="en-GB" dirty="0">
              <a:sym typeface="Wingdings" panose="05000000000000000000" pitchFamily="2" charset="2"/>
            </a:endParaRPr>
          </a:p>
          <a:p>
            <a:r>
              <a:rPr lang="en-GB" dirty="0">
                <a:sym typeface="Wingdings" panose="05000000000000000000" pitchFamily="2" charset="2"/>
              </a:rPr>
              <a:t>If you feel unsure about any of the topics, please feel free to come back to this presentation to refresh your knowledge. The slides will be available on </a:t>
            </a:r>
            <a:r>
              <a:rPr lang="en-GB" dirty="0" err="1">
                <a:sym typeface="Wingdings" panose="05000000000000000000" pitchFamily="2" charset="2"/>
              </a:rPr>
              <a:t>theFIRMA’s</a:t>
            </a:r>
            <a:r>
              <a:rPr lang="en-GB" dirty="0">
                <a:sym typeface="Wingdings" panose="05000000000000000000" pitchFamily="2" charset="2"/>
              </a:rPr>
              <a:t> Optima </a:t>
            </a:r>
            <a:r>
              <a:rPr lang="en-GB">
                <a:sym typeface="Wingdings" panose="05000000000000000000" pitchFamily="2" charset="2"/>
              </a:rPr>
              <a:t>page</a:t>
            </a:r>
            <a:r>
              <a:rPr lang="en-GB" smtClean="0">
                <a:sym typeface="Wingdings" panose="05000000000000000000" pitchFamily="2" charset="2"/>
              </a:rPr>
              <a:t>.</a:t>
            </a:r>
          </a:p>
          <a:p>
            <a:pPr marL="0" indent="0">
              <a:buNone/>
            </a:pPr>
            <a:endParaRPr lang="en-GB" dirty="0">
              <a:sym typeface="Wingdings" panose="05000000000000000000" pitchFamily="2" charset="2"/>
            </a:endParaRPr>
          </a:p>
          <a:p>
            <a:r>
              <a:rPr lang="en-GB" dirty="0">
                <a:sym typeface="Wingdings" panose="05000000000000000000" pitchFamily="2" charset="2"/>
              </a:rPr>
              <a:t>Keep an eye on security during your work and stay safe</a:t>
            </a:r>
            <a:r>
              <a:rPr lang="en-GB" dirty="0" smtClean="0">
                <a:sym typeface="Wingdings" panose="05000000000000000000" pitchFamily="2" charset="2"/>
              </a:rPr>
              <a:t>!</a:t>
            </a:r>
            <a:endParaRPr lang="en-GB" dirty="0">
              <a:sym typeface="Wingdings" panose="05000000000000000000" pitchFamily="2" charset="2"/>
            </a:endParaRPr>
          </a:p>
        </p:txBody>
      </p:sp>
    </p:spTree>
    <p:extLst>
      <p:ext uri="{BB962C8B-B14F-4D97-AF65-F5344CB8AC3E}">
        <p14:creationId xmlns:p14="http://schemas.microsoft.com/office/powerpoint/2010/main" val="343751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9416" y="676656"/>
            <a:ext cx="10571998" cy="731838"/>
          </a:xfrm>
        </p:spPr>
        <p:txBody>
          <a:bodyPr/>
          <a:lstStyle/>
          <a:p>
            <a:pPr algn="ctr"/>
            <a:r>
              <a:rPr lang="en-US" b="0" dirty="0" smtClean="0"/>
              <a:t>THE IMPORTANCE OF CYBER SECURITY</a:t>
            </a:r>
            <a:endParaRPr lang="en-US" b="0" dirty="0"/>
          </a:p>
        </p:txBody>
      </p:sp>
      <p:sp>
        <p:nvSpPr>
          <p:cNvPr id="3" name="Content Placeholder 2"/>
          <p:cNvSpPr>
            <a:spLocks noGrp="1"/>
          </p:cNvSpPr>
          <p:nvPr>
            <p:ph idx="1"/>
          </p:nvPr>
        </p:nvSpPr>
        <p:spPr>
          <a:xfrm>
            <a:off x="598824" y="2514600"/>
            <a:ext cx="10554574" cy="3572798"/>
          </a:xfrm>
        </p:spPr>
        <p:txBody>
          <a:bodyPr/>
          <a:lstStyle/>
          <a:p>
            <a:r>
              <a:rPr lang="en-US" dirty="0" smtClean="0"/>
              <a:t>It allows its users to work securely without most internal or external threats.</a:t>
            </a:r>
          </a:p>
          <a:p>
            <a:pPr marL="0" indent="0">
              <a:buNone/>
            </a:pPr>
            <a:endParaRPr lang="en-US" dirty="0" smtClean="0"/>
          </a:p>
          <a:p>
            <a:r>
              <a:rPr lang="en-US" dirty="0" smtClean="0"/>
              <a:t>It protects your and our personal data.</a:t>
            </a:r>
          </a:p>
          <a:p>
            <a:pPr marL="0" indent="0">
              <a:buNone/>
            </a:pPr>
            <a:endParaRPr lang="en-US" dirty="0" smtClean="0"/>
          </a:p>
          <a:p>
            <a:r>
              <a:rPr lang="en-US" dirty="0" smtClean="0"/>
              <a:t>It allows us to import and export data securely.</a:t>
            </a:r>
          </a:p>
          <a:p>
            <a:pPr>
              <a:buFont typeface="Arial" panose="020B0604020202020204" pitchFamily="34" charset="0"/>
              <a:buChar char="•"/>
            </a:pPr>
            <a:endParaRPr lang="en-US" dirty="0" smtClean="0"/>
          </a:p>
        </p:txBody>
      </p:sp>
    </p:spTree>
    <p:extLst>
      <p:ext uri="{BB962C8B-B14F-4D97-AF65-F5344CB8AC3E}">
        <p14:creationId xmlns:p14="http://schemas.microsoft.com/office/powerpoint/2010/main" val="3349178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1448" y="383180"/>
            <a:ext cx="10571998" cy="970450"/>
          </a:xfrm>
        </p:spPr>
        <p:txBody>
          <a:bodyPr/>
          <a:lstStyle/>
          <a:p>
            <a:pPr algn="ctr"/>
            <a:r>
              <a:rPr lang="fi-FI" b="0" dirty="0" smtClean="0"/>
              <a:t>ACCESSING THE OFFICE</a:t>
            </a:r>
            <a:endParaRPr lang="fi-FI" b="0" dirty="0"/>
          </a:p>
        </p:txBody>
      </p:sp>
      <p:sp>
        <p:nvSpPr>
          <p:cNvPr id="3" name="Content Placeholder 2"/>
          <p:cNvSpPr>
            <a:spLocks noGrp="1"/>
          </p:cNvSpPr>
          <p:nvPr>
            <p:ph idx="1"/>
          </p:nvPr>
        </p:nvSpPr>
        <p:spPr>
          <a:xfrm>
            <a:off x="699840" y="2734351"/>
            <a:ext cx="10554574" cy="3636511"/>
          </a:xfrm>
        </p:spPr>
        <p:txBody>
          <a:bodyPr/>
          <a:lstStyle/>
          <a:p>
            <a:r>
              <a:rPr lang="en-US" dirty="0" smtClean="0"/>
              <a:t>To get access to </a:t>
            </a:r>
            <a:r>
              <a:rPr lang="en-US" dirty="0" err="1" smtClean="0"/>
              <a:t>theFIRMA</a:t>
            </a:r>
            <a:r>
              <a:rPr lang="en-US" dirty="0" smtClean="0"/>
              <a:t> order a keycard from </a:t>
            </a:r>
            <a:r>
              <a:rPr lang="en-US" dirty="0" err="1"/>
              <a:t>T</a:t>
            </a:r>
            <a:r>
              <a:rPr lang="en-US" dirty="0" err="1" smtClean="0"/>
              <a:t>urkuamk</a:t>
            </a:r>
            <a:r>
              <a:rPr lang="en-US" dirty="0" smtClean="0"/>
              <a:t> </a:t>
            </a:r>
            <a:r>
              <a:rPr lang="en-US" dirty="0" err="1" smtClean="0"/>
              <a:t>messi</a:t>
            </a:r>
            <a:r>
              <a:rPr lang="en-US" dirty="0" smtClean="0"/>
              <a:t>, when you receive your keycard ask a </a:t>
            </a:r>
            <a:r>
              <a:rPr lang="en-US" dirty="0" err="1" smtClean="0"/>
              <a:t>theFIRMA’S</a:t>
            </a:r>
            <a:r>
              <a:rPr lang="en-US" dirty="0" smtClean="0"/>
              <a:t> CEO or VP to activate it for the doors.</a:t>
            </a:r>
          </a:p>
          <a:p>
            <a:pPr marL="0" indent="0">
              <a:buNone/>
            </a:pPr>
            <a:endParaRPr lang="en-US" dirty="0" smtClean="0"/>
          </a:p>
          <a:p>
            <a:r>
              <a:rPr lang="en-US" dirty="0" smtClean="0"/>
              <a:t>In case you don’t have a badge, knock on the main door, there’s is always someone who can open the door for you during working hours. </a:t>
            </a:r>
          </a:p>
          <a:p>
            <a:pPr marL="0" indent="0">
              <a:buNone/>
            </a:pPr>
            <a:endParaRPr lang="en-US" dirty="0" smtClean="0"/>
          </a:p>
          <a:p>
            <a:r>
              <a:rPr lang="en-US" dirty="0" smtClean="0"/>
              <a:t>In case an unknown person enters theFIRMA; and they seem suspicious, please do not hesitate to ask what they </a:t>
            </a:r>
            <a:r>
              <a:rPr lang="en-US" dirty="0"/>
              <a:t>are doing or report them .</a:t>
            </a:r>
            <a:endParaRPr lang="en-US" dirty="0" smtClean="0"/>
          </a:p>
          <a:p>
            <a:pPr marL="0" indent="0">
              <a:buNone/>
            </a:pPr>
            <a:endParaRPr lang="en-US" dirty="0" smtClean="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73258" y="251778"/>
            <a:ext cx="2936436" cy="2203704"/>
          </a:xfrm>
          <a:prstGeom prst="rect">
            <a:avLst/>
          </a:prstGeom>
        </p:spPr>
      </p:pic>
    </p:spTree>
    <p:extLst>
      <p:ext uri="{BB962C8B-B14F-4D97-AF65-F5344CB8AC3E}">
        <p14:creationId xmlns:p14="http://schemas.microsoft.com/office/powerpoint/2010/main" val="39543962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 y="649224"/>
            <a:ext cx="11823192" cy="713550"/>
          </a:xfrm>
        </p:spPr>
        <p:txBody>
          <a:bodyPr/>
          <a:lstStyle/>
          <a:p>
            <a:r>
              <a:rPr lang="en-US" sz="3600" b="0" dirty="0" smtClean="0"/>
              <a:t>USAGE OF PERSONAL DEVICE / theFIRMA’S DESKTOP</a:t>
            </a:r>
            <a:endParaRPr lang="en-US" sz="3600" b="0" dirty="0"/>
          </a:p>
        </p:txBody>
      </p:sp>
      <p:sp>
        <p:nvSpPr>
          <p:cNvPr id="3" name="Content Placeholder 2"/>
          <p:cNvSpPr>
            <a:spLocks noGrp="1"/>
          </p:cNvSpPr>
          <p:nvPr>
            <p:ph idx="1"/>
          </p:nvPr>
        </p:nvSpPr>
        <p:spPr>
          <a:xfrm>
            <a:off x="260928" y="2505456"/>
            <a:ext cx="11931072" cy="4864608"/>
          </a:xfrm>
        </p:spPr>
        <p:txBody>
          <a:bodyPr>
            <a:normAutofit fontScale="62500" lnSpcReduction="20000"/>
          </a:bodyPr>
          <a:lstStyle/>
          <a:p>
            <a:endParaRPr lang="en-US" dirty="0" smtClean="0"/>
          </a:p>
          <a:p>
            <a:endParaRPr lang="en-US" dirty="0"/>
          </a:p>
          <a:p>
            <a:endParaRPr lang="en-US" dirty="0" smtClean="0"/>
          </a:p>
          <a:p>
            <a:r>
              <a:rPr lang="en-US" sz="2400" dirty="0" smtClean="0"/>
              <a:t>In case you decide to use your own device within theFIRMA’s network, make sure your device does not have any viruses by scanning it with a software.</a:t>
            </a:r>
          </a:p>
          <a:p>
            <a:pPr lvl="1">
              <a:buFont typeface="Wingdings" panose="05000000000000000000" pitchFamily="2" charset="2"/>
              <a:buChar char="ü"/>
            </a:pPr>
            <a:r>
              <a:rPr lang="en-US" sz="2400" dirty="0" smtClean="0"/>
              <a:t>	We suggest using Malwarebytes which can be found in this link : </a:t>
            </a:r>
            <a:br>
              <a:rPr lang="en-US" sz="2400" dirty="0" smtClean="0"/>
            </a:br>
            <a:r>
              <a:rPr lang="en-US" sz="2400" dirty="0" smtClean="0"/>
              <a:t>	</a:t>
            </a:r>
            <a:r>
              <a:rPr lang="en-GB" sz="2400" dirty="0" smtClean="0"/>
              <a:t>https</a:t>
            </a:r>
            <a:r>
              <a:rPr lang="en-GB" sz="2400" dirty="0"/>
              <a:t>://www.malwarebytes.com</a:t>
            </a:r>
            <a:endParaRPr lang="en-GB" sz="2400" dirty="0" smtClean="0"/>
          </a:p>
          <a:p>
            <a:pPr lvl="1">
              <a:buFont typeface="Wingdings" panose="05000000000000000000" pitchFamily="2" charset="2"/>
              <a:buChar char="ü"/>
            </a:pPr>
            <a:endParaRPr lang="en-GB" sz="2400" dirty="0"/>
          </a:p>
          <a:p>
            <a:pPr marL="457200" lvl="1" indent="0">
              <a:buNone/>
            </a:pPr>
            <a:endParaRPr lang="en-GB" sz="2400" dirty="0"/>
          </a:p>
          <a:p>
            <a:r>
              <a:rPr lang="en-GB" sz="2400" dirty="0" smtClean="0"/>
              <a:t>theFIRMA always provides its students/interns with a desktop ready to be used upon their arrival. All work related to </a:t>
            </a:r>
            <a:r>
              <a:rPr lang="en-GB" sz="2400" dirty="0" err="1" smtClean="0"/>
              <a:t>theFIRMA</a:t>
            </a:r>
            <a:r>
              <a:rPr lang="en-GB" sz="2400" dirty="0" smtClean="0"/>
              <a:t> </a:t>
            </a:r>
            <a:r>
              <a:rPr lang="en-GB" sz="2400" dirty="0"/>
              <a:t>should preferably be </a:t>
            </a:r>
            <a:r>
              <a:rPr lang="en-GB" sz="2400" dirty="0" smtClean="0"/>
              <a:t>done on these desktops.</a:t>
            </a:r>
          </a:p>
          <a:p>
            <a:pPr marL="685800" lvl="1">
              <a:buFont typeface="Wingdings" panose="05000000000000000000" pitchFamily="2" charset="2"/>
              <a:buChar char="ü"/>
            </a:pPr>
            <a:r>
              <a:rPr lang="en-GB" sz="2400" dirty="0" smtClean="0"/>
              <a:t>Always lock your device by using (</a:t>
            </a:r>
            <a:r>
              <a:rPr lang="en-GB" sz="2400" dirty="0">
                <a:sym typeface="Marlett" pitchFamily="2" charset="2"/>
              </a:rPr>
              <a:t></a:t>
            </a:r>
            <a:r>
              <a:rPr lang="en-GB" sz="2400" dirty="0"/>
              <a:t> + ‘L</a:t>
            </a:r>
            <a:r>
              <a:rPr lang="en-GB" sz="2400" dirty="0" smtClean="0"/>
              <a:t>’ or Ctrl + Alt + Delete and then selecting Lock) when leaving your desk.</a:t>
            </a:r>
          </a:p>
          <a:p>
            <a:pPr marL="685800" lvl="1">
              <a:buFont typeface="Wingdings" panose="05000000000000000000" pitchFamily="2" charset="2"/>
              <a:buChar char="ü"/>
            </a:pPr>
            <a:r>
              <a:rPr lang="en-GB" sz="2400" dirty="0" smtClean="0"/>
              <a:t>Make sure all important documents/items are locked/put in a safe place.</a:t>
            </a:r>
          </a:p>
          <a:p>
            <a:pPr marL="685800" lvl="1">
              <a:buFont typeface="Wingdings" panose="05000000000000000000" pitchFamily="2" charset="2"/>
              <a:buChar char="ü"/>
            </a:pPr>
            <a:r>
              <a:rPr lang="en-GB" sz="2400" dirty="0" smtClean="0"/>
              <a:t>When leaving work make sure you have logged out of </a:t>
            </a:r>
            <a:r>
              <a:rPr lang="en-GB" sz="2400" dirty="0" err="1" smtClean="0"/>
              <a:t>theFIRMA</a:t>
            </a:r>
            <a:r>
              <a:rPr lang="en-GB" sz="2400" dirty="0" smtClean="0"/>
              <a:t> pc you worked with.</a:t>
            </a:r>
          </a:p>
          <a:p>
            <a:pPr marL="400050" lvl="1" indent="0">
              <a:buNone/>
            </a:pPr>
            <a:endParaRPr lang="en-GB" sz="2200" dirty="0" smtClean="0"/>
          </a:p>
          <a:p>
            <a:endParaRPr lang="en-GB" dirty="0"/>
          </a:p>
          <a:p>
            <a:pPr marL="0" indent="0">
              <a:buNone/>
            </a:pPr>
            <a:r>
              <a:rPr lang="en-US" dirty="0" smtClean="0"/>
              <a:t> </a:t>
            </a:r>
            <a:endParaRPr lang="en-US" dirty="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4884178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603504"/>
            <a:ext cx="10571998" cy="814134"/>
          </a:xfrm>
        </p:spPr>
        <p:txBody>
          <a:bodyPr/>
          <a:lstStyle/>
          <a:p>
            <a:pPr algn="ctr"/>
            <a:r>
              <a:rPr lang="en-US" b="0" dirty="0" smtClean="0"/>
              <a:t>UNAUTHORIZED ACCESS </a:t>
            </a:r>
            <a:endParaRPr lang="en-US" b="0" dirty="0"/>
          </a:p>
        </p:txBody>
      </p:sp>
      <p:sp>
        <p:nvSpPr>
          <p:cNvPr id="3" name="Content Placeholder 2"/>
          <p:cNvSpPr>
            <a:spLocks noGrp="1"/>
          </p:cNvSpPr>
          <p:nvPr>
            <p:ph idx="1"/>
          </p:nvPr>
        </p:nvSpPr>
        <p:spPr>
          <a:xfrm>
            <a:off x="727272" y="2533183"/>
            <a:ext cx="10554574" cy="3636511"/>
          </a:xfrm>
        </p:spPr>
        <p:txBody>
          <a:bodyPr/>
          <a:lstStyle/>
          <a:p>
            <a:r>
              <a:rPr lang="en-GB" dirty="0"/>
              <a:t>You are not allowed to grant </a:t>
            </a:r>
            <a:r>
              <a:rPr lang="en-GB" dirty="0" smtClean="0"/>
              <a:t>random persons </a:t>
            </a:r>
            <a:r>
              <a:rPr lang="en-GB" dirty="0"/>
              <a:t>access to a computer owned by </a:t>
            </a:r>
            <a:r>
              <a:rPr lang="en-GB" dirty="0" err="1"/>
              <a:t>theFIRMA</a:t>
            </a:r>
            <a:r>
              <a:rPr lang="en-GB" dirty="0"/>
              <a:t> </a:t>
            </a:r>
            <a:r>
              <a:rPr lang="en-GB" dirty="0" smtClean="0"/>
              <a:t>while </a:t>
            </a:r>
            <a:r>
              <a:rPr lang="en-GB" dirty="0"/>
              <a:t>you are logged in. You should also avoid doing this with personal </a:t>
            </a:r>
            <a:r>
              <a:rPr lang="en-GB" dirty="0" smtClean="0"/>
              <a:t>devices.</a:t>
            </a:r>
          </a:p>
          <a:p>
            <a:pPr marL="0" indent="0">
              <a:buNone/>
            </a:pPr>
            <a:endParaRPr lang="en-GB" dirty="0"/>
          </a:p>
          <a:p>
            <a:r>
              <a:rPr lang="en-GB" dirty="0"/>
              <a:t>You are not allowed to give access to shared drives or similar to any third party, unless there are contractual grounds for doing </a:t>
            </a:r>
            <a:r>
              <a:rPr lang="en-GB" dirty="0" smtClean="0"/>
              <a:t>so.</a:t>
            </a:r>
          </a:p>
          <a:p>
            <a:pPr marL="0" indent="0">
              <a:buNone/>
            </a:pPr>
            <a:endParaRPr lang="en-GB" dirty="0"/>
          </a:p>
          <a:p>
            <a:r>
              <a:rPr lang="en-GB" dirty="0"/>
              <a:t>You are not allowed to set up or grant remote access to </a:t>
            </a:r>
            <a:r>
              <a:rPr lang="en-GB" dirty="0" err="1"/>
              <a:t>theFIRMA’s</a:t>
            </a:r>
            <a:r>
              <a:rPr lang="en-GB" dirty="0"/>
              <a:t> systems and premise in any </a:t>
            </a:r>
            <a:r>
              <a:rPr lang="en-GB" dirty="0" smtClean="0"/>
              <a:t>form. However if you really need remote access talk to the </a:t>
            </a:r>
            <a:r>
              <a:rPr lang="en-GB" dirty="0" err="1" smtClean="0"/>
              <a:t>sysadmins</a:t>
            </a:r>
            <a:r>
              <a:rPr lang="en-GB" dirty="0" smtClean="0"/>
              <a:t> about it.</a:t>
            </a:r>
          </a:p>
          <a:p>
            <a:pPr marL="0" indent="0">
              <a:buNone/>
            </a:pPr>
            <a:endParaRPr lang="en-US" dirty="0"/>
          </a:p>
        </p:txBody>
      </p:sp>
    </p:spTree>
    <p:extLst>
      <p:ext uri="{BB962C8B-B14F-4D97-AF65-F5344CB8AC3E}">
        <p14:creationId xmlns:p14="http://schemas.microsoft.com/office/powerpoint/2010/main" val="22400815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secure passwor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1631" y="73152"/>
            <a:ext cx="3821537" cy="181051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434664" y="2551471"/>
            <a:ext cx="10554574" cy="3636511"/>
          </a:xfrm>
        </p:spPr>
        <p:txBody>
          <a:bodyPr>
            <a:normAutofit fontScale="92500" lnSpcReduction="20000"/>
          </a:bodyPr>
          <a:lstStyle/>
          <a:p>
            <a:r>
              <a:rPr lang="en-US" dirty="0" smtClean="0"/>
              <a:t>When setting up your password make sure to follow these:</a:t>
            </a:r>
          </a:p>
          <a:p>
            <a:pPr marL="0" indent="0">
              <a:buNone/>
            </a:pPr>
            <a:endParaRPr lang="en-US" dirty="0" smtClean="0"/>
          </a:p>
          <a:p>
            <a:pPr lvl="1">
              <a:buFont typeface="Wingdings" panose="05000000000000000000" pitchFamily="2" charset="2"/>
              <a:buChar char="ü"/>
            </a:pPr>
            <a:r>
              <a:rPr lang="en-US" dirty="0" smtClean="0"/>
              <a:t>Minimum length of x characters. The longer the password the better. </a:t>
            </a:r>
          </a:p>
          <a:p>
            <a:pPr lvl="1">
              <a:buFont typeface="Wingdings" panose="05000000000000000000" pitchFamily="2" charset="2"/>
              <a:buChar char="ü"/>
            </a:pPr>
            <a:endParaRPr lang="en-US" dirty="0" smtClean="0"/>
          </a:p>
          <a:p>
            <a:pPr lvl="1">
              <a:buFont typeface="Wingdings" panose="05000000000000000000" pitchFamily="2" charset="2"/>
              <a:buChar char="ü"/>
            </a:pPr>
            <a:r>
              <a:rPr lang="en-US" dirty="0" smtClean="0"/>
              <a:t>Mixture of letters (both upper and lower case), numbers and symbols.</a:t>
            </a:r>
          </a:p>
          <a:p>
            <a:pPr lvl="1">
              <a:buFont typeface="Wingdings" panose="05000000000000000000" pitchFamily="2" charset="2"/>
              <a:buChar char="ü"/>
            </a:pPr>
            <a:endParaRPr lang="en-US" dirty="0" smtClean="0"/>
          </a:p>
          <a:p>
            <a:pPr lvl="1">
              <a:buFont typeface="Wingdings" panose="05000000000000000000" pitchFamily="2" charset="2"/>
              <a:buChar char="ü"/>
            </a:pPr>
            <a:r>
              <a:rPr lang="en-US" dirty="0" smtClean="0"/>
              <a:t>You can use words and substitutions as long as the password is long. A bot will take millions of years to guess a password like </a:t>
            </a:r>
            <a:r>
              <a:rPr lang="en-US" dirty="0" err="1" smtClean="0"/>
              <a:t>laskiaispullasesonki</a:t>
            </a:r>
            <a:r>
              <a:rPr lang="en-US" dirty="0" smtClean="0"/>
              <a:t> compared to a short </a:t>
            </a:r>
            <a:r>
              <a:rPr lang="fi-FI" dirty="0"/>
              <a:t>#</a:t>
            </a:r>
            <a:r>
              <a:rPr lang="fi-FI" dirty="0" smtClean="0"/>
              <a:t>nt@A)Of.</a:t>
            </a:r>
            <a:endParaRPr lang="en-US" dirty="0" smtClean="0"/>
          </a:p>
          <a:p>
            <a:pPr lvl="1">
              <a:buFont typeface="Wingdings" panose="05000000000000000000" pitchFamily="2" charset="2"/>
              <a:buChar char="ü"/>
            </a:pPr>
            <a:endParaRPr lang="en-US" dirty="0" smtClean="0"/>
          </a:p>
          <a:p>
            <a:pPr lvl="1">
              <a:buFont typeface="Wingdings" panose="05000000000000000000" pitchFamily="2" charset="2"/>
              <a:buChar char="ü"/>
            </a:pPr>
            <a:r>
              <a:rPr lang="en-US" dirty="0" smtClean="0"/>
              <a:t>Consider using two-factor authentication or a password manager.</a:t>
            </a:r>
          </a:p>
          <a:p>
            <a:pPr lvl="1">
              <a:buFont typeface="Wingdings" panose="05000000000000000000" pitchFamily="2" charset="2"/>
              <a:buChar char="ü"/>
            </a:pPr>
            <a:endParaRPr lang="en-US" dirty="0"/>
          </a:p>
          <a:p>
            <a:pPr lvl="1">
              <a:buFont typeface="Wingdings" panose="05000000000000000000" pitchFamily="2" charset="2"/>
              <a:buChar char="ü"/>
            </a:pPr>
            <a:r>
              <a:rPr lang="en-US" dirty="0" smtClean="0"/>
              <a:t>Keep your passwords in a password manager APP or any other safe place that no one has access to.</a:t>
            </a:r>
            <a:endParaRPr lang="en-US" dirty="0"/>
          </a:p>
        </p:txBody>
      </p:sp>
    </p:spTree>
    <p:extLst>
      <p:ext uri="{BB962C8B-B14F-4D97-AF65-F5344CB8AC3E}">
        <p14:creationId xmlns:p14="http://schemas.microsoft.com/office/powerpoint/2010/main" val="27923860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9528" y="2359447"/>
            <a:ext cx="10554574" cy="3636511"/>
          </a:xfrm>
        </p:spPr>
        <p:txBody>
          <a:bodyPr>
            <a:normAutofit/>
          </a:bodyPr>
          <a:lstStyle/>
          <a:p>
            <a:r>
              <a:rPr lang="fi-FI" dirty="0" smtClean="0"/>
              <a:t>Avoid opening any unsolicited or strange e-mails. If you are unsure about an email ask an employee of theFIRMA about it.</a:t>
            </a:r>
          </a:p>
          <a:p>
            <a:pPr marL="0" indent="0">
              <a:buNone/>
            </a:pPr>
            <a:endParaRPr lang="fi-FI" dirty="0" smtClean="0"/>
          </a:p>
          <a:p>
            <a:r>
              <a:rPr lang="fi-FI" dirty="0" smtClean="0"/>
              <a:t>Don’t open any attachments, don’t click any links and don’t download anything they send you if you seriously don’t know </a:t>
            </a:r>
            <a:r>
              <a:rPr lang="fi-FI" dirty="0" err="1" smtClean="0"/>
              <a:t>who</a:t>
            </a:r>
            <a:r>
              <a:rPr lang="fi-FI" dirty="0" smtClean="0"/>
              <a:t> is </a:t>
            </a:r>
            <a:r>
              <a:rPr lang="fi-FI" dirty="0" err="1" smtClean="0"/>
              <a:t>the</a:t>
            </a:r>
            <a:r>
              <a:rPr lang="fi-FI" dirty="0" smtClean="0"/>
              <a:t> </a:t>
            </a:r>
            <a:r>
              <a:rPr lang="fi-FI" dirty="0" err="1" smtClean="0"/>
              <a:t>sender</a:t>
            </a:r>
            <a:r>
              <a:rPr lang="fi-FI" dirty="0" smtClean="0"/>
              <a:t>.</a:t>
            </a:r>
          </a:p>
          <a:p>
            <a:pPr marL="0" indent="0">
              <a:buNone/>
            </a:pPr>
            <a:endParaRPr lang="fi-FI" dirty="0" smtClean="0"/>
          </a:p>
          <a:p>
            <a:r>
              <a:rPr lang="fi-FI" dirty="0" smtClean="0"/>
              <a:t>Never share your personal info / account information.</a:t>
            </a:r>
            <a:br>
              <a:rPr lang="fi-FI" dirty="0" smtClean="0"/>
            </a:br>
            <a:endParaRPr lang="fi-FI" dirty="0" smtClean="0"/>
          </a:p>
          <a:p>
            <a:r>
              <a:rPr lang="fi-FI" dirty="0" smtClean="0"/>
              <a:t>There are no situations where a theFIRMA sysadmin would require your password or account name.</a:t>
            </a:r>
          </a:p>
        </p:txBody>
      </p:sp>
      <p:pic>
        <p:nvPicPr>
          <p:cNvPr id="2052" name="Picture 4" descr="Image result for spam m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8847" y="158922"/>
            <a:ext cx="3035935" cy="15938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7068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MEDIA FILES</a:t>
            </a:r>
            <a:endParaRPr lang="fi-FI" b="0" dirty="0"/>
          </a:p>
        </p:txBody>
      </p:sp>
      <p:sp>
        <p:nvSpPr>
          <p:cNvPr id="3" name="Content Placeholder 2"/>
          <p:cNvSpPr>
            <a:spLocks noGrp="1"/>
          </p:cNvSpPr>
          <p:nvPr>
            <p:ph idx="1"/>
          </p:nvPr>
        </p:nvSpPr>
        <p:spPr>
          <a:xfrm>
            <a:off x="571824" y="2588047"/>
            <a:ext cx="10554574" cy="3636511"/>
          </a:xfrm>
        </p:spPr>
        <p:txBody>
          <a:bodyPr/>
          <a:lstStyle/>
          <a:p>
            <a:r>
              <a:rPr lang="fi-FI" dirty="0"/>
              <a:t>Share project data/files trough a shared drive if possible or by e-mail after informing said person you will send them the files related to the </a:t>
            </a:r>
            <a:r>
              <a:rPr lang="fi-FI" dirty="0" err="1"/>
              <a:t>project</a:t>
            </a:r>
            <a:r>
              <a:rPr lang="fi-FI" dirty="0" smtClean="0"/>
              <a:t>.</a:t>
            </a:r>
          </a:p>
          <a:p>
            <a:pPr marL="0" indent="0">
              <a:buNone/>
            </a:pPr>
            <a:endParaRPr lang="fi-FI" dirty="0"/>
          </a:p>
          <a:p>
            <a:r>
              <a:rPr lang="en-GB" dirty="0"/>
              <a:t>Do not insert any hardware given to you by an unknown/suspicious individual into your device. </a:t>
            </a:r>
            <a:endParaRPr lang="en-GB" dirty="0" smtClean="0"/>
          </a:p>
          <a:p>
            <a:pPr marL="0" indent="0">
              <a:buNone/>
            </a:pPr>
            <a:endParaRPr lang="en-GB" dirty="0"/>
          </a:p>
          <a:p>
            <a:r>
              <a:rPr lang="fi-FI" dirty="0"/>
              <a:t>If you find a USB-stick or a hard drive lying around please deliver it to the sysadmins at theFIRMA.</a:t>
            </a:r>
          </a:p>
          <a:p>
            <a:endParaRPr lang="fi-FI" dirty="0"/>
          </a:p>
        </p:txBody>
      </p:sp>
    </p:spTree>
    <p:extLst>
      <p:ext uri="{BB962C8B-B14F-4D97-AF65-F5344CB8AC3E}">
        <p14:creationId xmlns:p14="http://schemas.microsoft.com/office/powerpoint/2010/main" val="927706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fi-FI" b="0" dirty="0" smtClean="0"/>
              <a:t>DATA</a:t>
            </a:r>
            <a:endParaRPr lang="fi-FI" b="0" dirty="0"/>
          </a:p>
        </p:txBody>
      </p:sp>
      <p:sp>
        <p:nvSpPr>
          <p:cNvPr id="3" name="Content Placeholder 2"/>
          <p:cNvSpPr>
            <a:spLocks noGrp="1"/>
          </p:cNvSpPr>
          <p:nvPr>
            <p:ph idx="1"/>
          </p:nvPr>
        </p:nvSpPr>
        <p:spPr>
          <a:xfrm>
            <a:off x="544392" y="2432599"/>
            <a:ext cx="10554574" cy="3636511"/>
          </a:xfrm>
        </p:spPr>
        <p:txBody>
          <a:bodyPr/>
          <a:lstStyle/>
          <a:p>
            <a:r>
              <a:rPr lang="en-GB" dirty="0"/>
              <a:t>By signing a contract with </a:t>
            </a:r>
            <a:r>
              <a:rPr lang="en-GB" dirty="0" err="1"/>
              <a:t>theFIRMA</a:t>
            </a:r>
            <a:r>
              <a:rPr lang="en-GB" dirty="0"/>
              <a:t>/TUAS you have vowed to comply with the European General Data Protection Regulation (GDPR</a:t>
            </a:r>
            <a:r>
              <a:rPr lang="en-GB" dirty="0" smtClean="0"/>
              <a:t>).</a:t>
            </a:r>
          </a:p>
          <a:p>
            <a:pPr marL="0" indent="0">
              <a:buNone/>
            </a:pPr>
            <a:endParaRPr lang="en-GB" dirty="0"/>
          </a:p>
          <a:p>
            <a:r>
              <a:rPr lang="en-GB" dirty="0"/>
              <a:t>As a general rule, only collect data that is strictly necessary for your work (i.e. needed for a specific task) and </a:t>
            </a:r>
            <a:r>
              <a:rPr lang="en-GB" dirty="0" smtClean="0"/>
              <a:t>DELETE </a:t>
            </a:r>
            <a:r>
              <a:rPr lang="en-GB" dirty="0"/>
              <a:t>it as soon as you don’t need it </a:t>
            </a:r>
            <a:r>
              <a:rPr lang="en-GB" dirty="0" smtClean="0"/>
              <a:t>anymore.</a:t>
            </a:r>
          </a:p>
          <a:p>
            <a:pPr marL="0" indent="0">
              <a:buNone/>
            </a:pPr>
            <a:endParaRPr lang="en-GB" dirty="0"/>
          </a:p>
          <a:p>
            <a:r>
              <a:rPr lang="en-GB" dirty="0"/>
              <a:t>Try to anonymize data whenever possible, e.g. mention a person in a document by their held position and not their </a:t>
            </a:r>
            <a:r>
              <a:rPr lang="en-GB" dirty="0" smtClean="0"/>
              <a:t>name.</a:t>
            </a:r>
            <a:endParaRPr lang="en-GB" dirty="0"/>
          </a:p>
          <a:p>
            <a:endParaRPr lang="fi-FI" dirty="0"/>
          </a:p>
        </p:txBody>
      </p:sp>
    </p:spTree>
    <p:extLst>
      <p:ext uri="{BB962C8B-B14F-4D97-AF65-F5344CB8AC3E}">
        <p14:creationId xmlns:p14="http://schemas.microsoft.com/office/powerpoint/2010/main" val="11089526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1">
      <a:dk1>
        <a:sysClr val="windowText" lastClr="000000"/>
      </a:dk1>
      <a:lt1>
        <a:sysClr val="window" lastClr="FFFFFF"/>
      </a:lt1>
      <a:dk2>
        <a:srgbClr val="000000"/>
      </a:dk2>
      <a:lt2>
        <a:srgbClr val="000000"/>
      </a:lt2>
      <a:accent1>
        <a:srgbClr val="000000"/>
      </a:accent1>
      <a:accent2>
        <a:srgbClr val="000000"/>
      </a:accent2>
      <a:accent3>
        <a:srgbClr val="000000"/>
      </a:accent3>
      <a:accent4>
        <a:srgbClr val="000000"/>
      </a:accent4>
      <a:accent5>
        <a:srgbClr val="000000"/>
      </a:accent5>
      <a:accent6>
        <a:srgbClr val="4D4D4D"/>
      </a:accent6>
      <a:hlink>
        <a:srgbClr val="5F5F5F"/>
      </a:hlink>
      <a:folHlink>
        <a:srgbClr val="919191"/>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TM04033937[[fn=Vapor Trail]]</Template>
  <TotalTime>1184</TotalTime>
  <Words>689</Words>
  <Application>Microsoft Office PowerPoint</Application>
  <PresentationFormat>Widescreen</PresentationFormat>
  <Paragraphs>75</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Century Gothic</vt:lpstr>
      <vt:lpstr>Marlett</vt:lpstr>
      <vt:lpstr>Wingdings</vt:lpstr>
      <vt:lpstr>Wingdings 2</vt:lpstr>
      <vt:lpstr>Quotable</vt:lpstr>
      <vt:lpstr>SECURITY AWARENESS IN</vt:lpstr>
      <vt:lpstr>THE IMPORTANCE OF CYBER SECURITY</vt:lpstr>
      <vt:lpstr>ACCESSING THE OFFICE</vt:lpstr>
      <vt:lpstr>USAGE OF PERSONAL DEVICE / theFIRMA’S DESKTOP</vt:lpstr>
      <vt:lpstr>UNAUTHORIZED ACCESS </vt:lpstr>
      <vt:lpstr>PowerPoint Presentation</vt:lpstr>
      <vt:lpstr>PowerPoint Presentation</vt:lpstr>
      <vt:lpstr>MEDIA FILES</vt:lpstr>
      <vt:lpstr>DATA</vt:lpstr>
      <vt:lpstr>FEEDBACK</vt:lpstr>
      <vt:lpstr>THE GAME</vt:lpstr>
    </vt:vector>
  </TitlesOfParts>
  <Company>the FIRMA / Turku University of Applied Sciences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awareness in</dc:title>
  <dc:creator>Ikhlas Jenfi</dc:creator>
  <cp:lastModifiedBy>Ikhlas Jenfi</cp:lastModifiedBy>
  <cp:revision>46</cp:revision>
  <dcterms:created xsi:type="dcterms:W3CDTF">2020-02-14T08:26:27Z</dcterms:created>
  <dcterms:modified xsi:type="dcterms:W3CDTF">2020-02-25T11:59:10Z</dcterms:modified>
</cp:coreProperties>
</file>

<file path=docProps/thumbnail.jpeg>
</file>